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5" autoAdjust="0"/>
  </p:normalViewPr>
  <p:slideViewPr>
    <p:cSldViewPr>
      <p:cViewPr>
        <p:scale>
          <a:sx n="70" d="100"/>
          <a:sy n="70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54" y="-9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cuments\A_UTI%202012-13\Measurement\Facility%20Reports\LTC\Eventide_10JUNE2013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cer\Documents\A_UTI%202012-13\Measurement\Facility%20Reports\LTC\Eventide_10JUNE201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2. Facility UTI and urine testing rates among patients ≥ 70 years of age </a:t>
            </a:r>
          </a:p>
        </c:rich>
      </c:tx>
      <c:layout>
        <c:manualLayout>
          <c:xMode val="edge"/>
          <c:yMode val="edge"/>
          <c:x val="0.18974768555076757"/>
          <c:y val="3.480612684608453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747851002865332"/>
          <c:y val="0.18507462686567164"/>
          <c:w val="0.83094555873925502"/>
          <c:h val="0.53432835820895519"/>
        </c:manualLayout>
      </c:layout>
      <c:lineChart>
        <c:grouping val="standard"/>
        <c:varyColors val="0"/>
        <c:ser>
          <c:idx val="1"/>
          <c:order val="0"/>
          <c:tx>
            <c:strRef>
              <c:f>'Aggregate Data Table'!$H$10</c:f>
              <c:strCache>
                <c:ptCount val="1"/>
                <c:pt idx="0">
                  <c:v>Facility UTI rate per 10,000 resident days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'Aggregate Data Table'!$A$11:$A$22</c:f>
              <c:numCache>
                <c:formatCode>[$-409]mmm\-yy;@</c:formatCode>
                <c:ptCount val="12"/>
                <c:pt idx="0">
                  <c:v>41091</c:v>
                </c:pt>
                <c:pt idx="1">
                  <c:v>41122</c:v>
                </c:pt>
                <c:pt idx="2">
                  <c:v>41153</c:v>
                </c:pt>
                <c:pt idx="3">
                  <c:v>41183</c:v>
                </c:pt>
                <c:pt idx="4">
                  <c:v>41214</c:v>
                </c:pt>
                <c:pt idx="5">
                  <c:v>41244</c:v>
                </c:pt>
                <c:pt idx="6">
                  <c:v>41275</c:v>
                </c:pt>
                <c:pt idx="7">
                  <c:v>41306</c:v>
                </c:pt>
                <c:pt idx="8">
                  <c:v>41334</c:v>
                </c:pt>
                <c:pt idx="9">
                  <c:v>41377</c:v>
                </c:pt>
                <c:pt idx="10">
                  <c:v>41395</c:v>
                </c:pt>
                <c:pt idx="11">
                  <c:v>41426</c:v>
                </c:pt>
              </c:numCache>
            </c:numRef>
          </c:cat>
          <c:val>
            <c:numRef>
              <c:f>'Aggregate Data Table'!$H$11:$H$22</c:f>
              <c:numCache>
                <c:formatCode>0.00</c:formatCode>
                <c:ptCount val="12"/>
                <c:pt idx="0">
                  <c:v>39.193729003359465</c:v>
                </c:pt>
                <c:pt idx="1">
                  <c:v>22.434099831744252</c:v>
                </c:pt>
                <c:pt idx="2">
                  <c:v>28.312570781426952</c:v>
                </c:pt>
                <c:pt idx="3">
                  <c:v>11.261261261261261</c:v>
                </c:pt>
                <c:pt idx="4">
                  <c:v>0</c:v>
                </c:pt>
                <c:pt idx="5">
                  <c:v>0</c:v>
                </c:pt>
                <c:pt idx="6">
                  <c:v>17.291066282420751</c:v>
                </c:pt>
                <c:pt idx="7">
                  <c:v>13.071895424836601</c:v>
                </c:pt>
                <c:pt idx="8">
                  <c:v>0</c:v>
                </c:pt>
                <c:pt idx="9">
                  <c:v>5.9916117435590177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'Aggregate Data Table'!$I$10</c:f>
              <c:strCache>
                <c:ptCount val="1"/>
                <c:pt idx="0">
                  <c:v>Urine cultures performered per 10,000 resident days</c:v>
                </c:pt>
              </c:strCache>
            </c:strRef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'Aggregate Data Table'!$I$11:$I$22</c:f>
              <c:numCache>
                <c:formatCode>0.00</c:formatCode>
                <c:ptCount val="12"/>
                <c:pt idx="0">
                  <c:v>44.79283314669653</c:v>
                </c:pt>
                <c:pt idx="1">
                  <c:v>22.434099831744252</c:v>
                </c:pt>
                <c:pt idx="2">
                  <c:v>33.975084937712346</c:v>
                </c:pt>
                <c:pt idx="3">
                  <c:v>16.891891891891891</c:v>
                </c:pt>
                <c:pt idx="4">
                  <c:v>22.818026240730177</c:v>
                </c:pt>
                <c:pt idx="5">
                  <c:v>11.580775911986104</c:v>
                </c:pt>
                <c:pt idx="6">
                  <c:v>17.291066282420751</c:v>
                </c:pt>
                <c:pt idx="7">
                  <c:v>13.071895424836601</c:v>
                </c:pt>
                <c:pt idx="8">
                  <c:v>5.7045065601825442</c:v>
                </c:pt>
                <c:pt idx="9">
                  <c:v>17.974835230677051</c:v>
                </c:pt>
                <c:pt idx="10">
                  <c:v>11.242270938729623</c:v>
                </c:pt>
                <c:pt idx="11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345280"/>
        <c:axId val="91346816"/>
      </c:lineChart>
      <c:dateAx>
        <c:axId val="9134528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346816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913468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UTI and Urine Testing Rates</a:t>
                </a:r>
              </a:p>
            </c:rich>
          </c:tx>
          <c:layout>
            <c:manualLayout>
              <c:xMode val="edge"/>
              <c:yMode val="edge"/>
              <c:x val="2.2922636103151855E-2"/>
              <c:y val="0.29850746268656725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3452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0171919770773623E-2"/>
          <c:y val="0.91044776119402959"/>
          <c:w val="0.93266475644699165"/>
          <c:h val="7.1641791044776082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68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Run Chart 1.  Percentage of LTC residents with UTI meeting the protocol signs and symptoms</a:t>
            </a:r>
          </a:p>
        </c:rich>
      </c:tx>
      <c:layout>
        <c:manualLayout>
          <c:xMode val="edge"/>
          <c:yMode val="edge"/>
          <c:x val="0.15329512893982813"/>
          <c:y val="3.592814371257485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034383954154725"/>
          <c:y val="0.22455122647950165"/>
          <c:w val="0.82521489971346706"/>
          <c:h val="0.55688704166916414"/>
        </c:manualLayout>
      </c:layout>
      <c:lineChart>
        <c:grouping val="standard"/>
        <c:varyColors val="0"/>
        <c:ser>
          <c:idx val="0"/>
          <c:order val="0"/>
          <c:tx>
            <c:strRef>
              <c:f>'Run Charts'!$C$7</c:f>
              <c:strCache>
                <c:ptCount val="1"/>
                <c:pt idx="0">
                  <c:v>% residents meeting the protocol signs and symptoms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'Run Charts'!$A$8:$A$14</c:f>
              <c:numCache>
                <c:formatCode>mmm\-yy</c:formatCode>
                <c:ptCount val="7"/>
                <c:pt idx="0" formatCode="[$-409]mmm\-yy;@">
                  <c:v>41214</c:v>
                </c:pt>
                <c:pt idx="1">
                  <c:v>41244</c:v>
                </c:pt>
                <c:pt idx="2">
                  <c:v>41275</c:v>
                </c:pt>
                <c:pt idx="3">
                  <c:v>41306</c:v>
                </c:pt>
                <c:pt idx="4">
                  <c:v>41334</c:v>
                </c:pt>
                <c:pt idx="5">
                  <c:v>41365</c:v>
                </c:pt>
                <c:pt idx="6">
                  <c:v>41395</c:v>
                </c:pt>
              </c:numCache>
            </c:numRef>
          </c:cat>
          <c:val>
            <c:numRef>
              <c:f>'Run Charts'!$C$8:$C$14</c:f>
              <c:numCache>
                <c:formatCode>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449600"/>
        <c:axId val="91451392"/>
      </c:lineChart>
      <c:dateAx>
        <c:axId val="9144960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451392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9145139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Percentage</a:t>
                </a:r>
              </a:p>
            </c:rich>
          </c:tx>
          <c:layout>
            <c:manualLayout>
              <c:xMode val="edge"/>
              <c:yMode val="edge"/>
              <c:x val="2.2922636103151855E-2"/>
              <c:y val="0.38922218555015964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44960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6790830945558741"/>
          <c:y val="0.90718562874251496"/>
          <c:w val="0.50429799426934097"/>
          <c:h val="6.586826347305387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0.17808</cdr:x>
      <cdr:y>0.51515</cdr:y>
    </cdr:from>
    <cdr:to>
      <cdr:x>0.3471</cdr:x>
      <cdr:y>0.87879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1295400"/>
          <a:ext cx="94015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0.17808</cdr:x>
      <cdr:y>0.54545</cdr:y>
    </cdr:from>
    <cdr:to>
      <cdr:x>0.23288</cdr:x>
      <cdr:y>0.66667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90600" y="13716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0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0.39726</cdr:x>
      <cdr:y>0.54545</cdr:y>
    </cdr:from>
    <cdr:to>
      <cdr:x>0.45205</cdr:x>
      <cdr:y>0.66667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09800" y="13716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3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0.28767</cdr:x>
      <cdr:y>0.54545</cdr:y>
    </cdr:from>
    <cdr:to>
      <cdr:x>0.34247</cdr:x>
      <cdr:y>0.66667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600200" y="13716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0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0.16901</cdr:x>
      <cdr:y>0.36364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0" y="0"/>
          <a:ext cx="94015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0.76712</cdr:x>
      <cdr:y>0.54545</cdr:y>
    </cdr:from>
    <cdr:to>
      <cdr:x>0.82192</cdr:x>
      <cdr:y>0.66667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267200" y="13716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1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0.64384</cdr:x>
      <cdr:y>0.54545</cdr:y>
    </cdr:from>
    <cdr:to>
      <cdr:x>0.69863</cdr:x>
      <cdr:y>0.66667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581400" y="13716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0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0.52055</cdr:x>
      <cdr:y>0.54545</cdr:y>
    </cdr:from>
    <cdr:to>
      <cdr:x>0.57534</cdr:x>
      <cdr:y>0.66667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895600" y="13716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2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0.89041</cdr:x>
      <cdr:y>0.54545</cdr:y>
    </cdr:from>
    <cdr:to>
      <cdr:x>0.94521</cdr:x>
      <cdr:y>0.66667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953000" y="13716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0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0.47945</cdr:x>
      <cdr:y>0.21212</cdr:y>
    </cdr:from>
    <cdr:to>
      <cdr:x>0.53425</cdr:x>
      <cdr:y>0.33333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667000" y="533400"/>
          <a:ext cx="304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FF0000"/>
              </a:solidFill>
            </a:rPr>
            <a:t># UTIs</a:t>
          </a:r>
          <a:endParaRPr lang="en-US" sz="1600" b="1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0593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9CB9905-0E73-44B9-B9FC-9153375535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0276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1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2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0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3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9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8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0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65AD2F-E520-47FB-A733-7947E0D73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6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1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245745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How we are improving testing and diagnosis of UTIs at</a:t>
            </a:r>
            <a:br>
              <a:rPr lang="en-US" sz="5400" dirty="0" smtClean="0"/>
            </a:br>
            <a:r>
              <a:rPr lang="en-US" sz="5400" dirty="0" smtClean="0"/>
              <a:t>Rice Eventide 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657600"/>
            <a:ext cx="7924800" cy="2895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Marcia Astuto, RN</a:t>
            </a:r>
          </a:p>
          <a:p>
            <a:r>
              <a:rPr lang="en-US" dirty="0" smtClean="0"/>
              <a:t>Nurse educator / Infection control nurse</a:t>
            </a:r>
          </a:p>
          <a:p>
            <a:r>
              <a:rPr lang="en-US" dirty="0" smtClean="0"/>
              <a:t>Olga Topchyyeva, LPN</a:t>
            </a:r>
          </a:p>
          <a:p>
            <a:r>
              <a:rPr lang="en-US" dirty="0" smtClean="0"/>
              <a:t>Rosie O’Neill, LPN</a:t>
            </a:r>
          </a:p>
          <a:p>
            <a:r>
              <a:rPr lang="en-US" dirty="0" smtClean="0"/>
              <a:t>Nurse managers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33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Goals  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sz="3600" dirty="0" smtClean="0"/>
              <a:t>Eliminate unnecessary treatment of “UTI”  </a:t>
            </a:r>
          </a:p>
          <a:p>
            <a:r>
              <a:rPr lang="en-US" sz="3600" dirty="0" smtClean="0"/>
              <a:t>Reduce inappropriate antibiotic use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573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How it is going   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01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676400" y="1143000"/>
          <a:ext cx="5657850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752600" y="3962400"/>
          <a:ext cx="5562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881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</a:rPr>
              <a:t>What we did </a:t>
            </a:r>
            <a:r>
              <a:rPr lang="en-US" sz="3600" i="1" dirty="0" smtClean="0">
                <a:solidFill>
                  <a:srgbClr val="FF0000"/>
                </a:solidFill>
              </a:rPr>
              <a:t> </a:t>
            </a:r>
            <a:endParaRPr lang="en-US" sz="36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1"/>
            <a:ext cx="8229600" cy="6019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  </a:t>
            </a:r>
            <a:endParaRPr lang="en-US" sz="2400" dirty="0"/>
          </a:p>
          <a:p>
            <a:r>
              <a:rPr lang="en-US" sz="2600" dirty="0" smtClean="0"/>
              <a:t>Unit managers educated nursing staff on their units</a:t>
            </a:r>
          </a:p>
          <a:p>
            <a:r>
              <a:rPr lang="en-US" sz="2600" dirty="0" smtClean="0"/>
              <a:t>Distributed and posted educational materials</a:t>
            </a:r>
          </a:p>
          <a:p>
            <a:r>
              <a:rPr lang="en-US" sz="2600" dirty="0" smtClean="0"/>
              <a:t>Unit managers and Nurse educator discussed all orders for UA’s </a:t>
            </a:r>
          </a:p>
          <a:p>
            <a:r>
              <a:rPr lang="en-US" sz="2600" dirty="0" smtClean="0"/>
              <a:t>Reinforced need for better assessment and “looking outside the bladder</a:t>
            </a:r>
            <a:r>
              <a:rPr lang="en-US" sz="2600" dirty="0" smtClean="0"/>
              <a:t>” </a:t>
            </a:r>
            <a:endParaRPr lang="en-US" sz="2600" dirty="0" smtClean="0"/>
          </a:p>
          <a:p>
            <a:r>
              <a:rPr lang="en-US" sz="2600" dirty="0" smtClean="0"/>
              <a:t>Licensed social worker </a:t>
            </a:r>
          </a:p>
          <a:p>
            <a:pPr lvl="1"/>
            <a:r>
              <a:rPr lang="en-US" sz="2300" dirty="0" smtClean="0"/>
              <a:t>educated </a:t>
            </a:r>
            <a:r>
              <a:rPr lang="en-US" sz="2300" dirty="0" smtClean="0"/>
              <a:t>and </a:t>
            </a:r>
            <a:r>
              <a:rPr lang="en-US" sz="2300" dirty="0" smtClean="0"/>
              <a:t>provided literature to psych services</a:t>
            </a:r>
          </a:p>
          <a:p>
            <a:pPr lvl="1"/>
            <a:r>
              <a:rPr lang="en-US" sz="2300" dirty="0" smtClean="0"/>
              <a:t> met 1:1 with Psych NP</a:t>
            </a:r>
          </a:p>
          <a:p>
            <a:pPr lvl="1"/>
            <a:r>
              <a:rPr lang="en-US" sz="2300" dirty="0" smtClean="0"/>
              <a:t> re-educated PRN </a:t>
            </a:r>
          </a:p>
          <a:p>
            <a:r>
              <a:rPr lang="en-US" sz="2600" dirty="0" smtClean="0"/>
              <a:t>Our UTI team did a presentation for all nurses; included re-education and UTI data. </a:t>
            </a:r>
          </a:p>
          <a:p>
            <a:r>
              <a:rPr lang="en-US" sz="2600" dirty="0" smtClean="0"/>
              <a:t>Implemented ABC form (UTI protocol): completed on all residents when considering obtaining a UA / C&amp;S.  Great guide! </a:t>
            </a:r>
          </a:p>
          <a:p>
            <a:r>
              <a:rPr lang="en-US" sz="2600" dirty="0" smtClean="0"/>
              <a:t>Periodically  post “Infection Control Report” from our hospital’s lab, which reveals a significant decrease in UTIs.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621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What seemed to matter?  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b="1" dirty="0" smtClean="0"/>
              <a:t>Leadership truly embraced the program </a:t>
            </a:r>
            <a:r>
              <a:rPr lang="en-US" sz="2400" dirty="0" smtClean="0"/>
              <a:t>and that was contagious</a:t>
            </a:r>
          </a:p>
          <a:p>
            <a:pPr>
              <a:buNone/>
            </a:pPr>
            <a:r>
              <a:rPr lang="en-US" sz="2400" dirty="0" smtClean="0"/>
              <a:t>	(Administration, LSW, Unit managers, DON, Medical Director)</a:t>
            </a:r>
          </a:p>
          <a:p>
            <a:pPr>
              <a:spcBef>
                <a:spcPts val="600"/>
              </a:spcBef>
              <a:buNone/>
            </a:pPr>
            <a:r>
              <a:rPr lang="en-US" sz="2400" dirty="0" smtClean="0"/>
              <a:t> </a:t>
            </a:r>
            <a:r>
              <a:rPr lang="en-US" sz="2400" b="1" dirty="0" smtClean="0"/>
              <a:t>People saw others making change </a:t>
            </a:r>
            <a:r>
              <a:rPr lang="en-US" sz="2400" dirty="0" smtClean="0"/>
              <a:t>and it spread from person to </a:t>
            </a:r>
            <a:r>
              <a:rPr lang="en-US" sz="2400" dirty="0" smtClean="0"/>
              <a:t>person</a:t>
            </a:r>
            <a:endParaRPr lang="en-US" sz="2400" dirty="0" smtClean="0"/>
          </a:p>
          <a:p>
            <a:pPr>
              <a:spcBef>
                <a:spcPts val="600"/>
              </a:spcBef>
              <a:buNone/>
            </a:pPr>
            <a:r>
              <a:rPr lang="en-US" sz="2400" b="1" dirty="0" smtClean="0"/>
              <a:t>We had data!</a:t>
            </a:r>
          </a:p>
          <a:p>
            <a:r>
              <a:rPr lang="en-US" sz="2400" dirty="0" smtClean="0"/>
              <a:t>We could look at our data and see no ill effect on  the residents.  Saw symptoms resolve without testing and </a:t>
            </a:r>
            <a:r>
              <a:rPr lang="en-US" sz="2400" dirty="0" smtClean="0"/>
              <a:t>treatment</a:t>
            </a:r>
            <a:endParaRPr lang="en-US" sz="2400" dirty="0" smtClean="0"/>
          </a:p>
          <a:p>
            <a:r>
              <a:rPr lang="en-US" sz="2400" dirty="0" smtClean="0"/>
              <a:t>Staff saw the impact of the changes they were making</a:t>
            </a:r>
          </a:p>
          <a:p>
            <a:pPr>
              <a:buNone/>
            </a:pPr>
            <a:r>
              <a:rPr lang="en-US" sz="2400" b="1" dirty="0" smtClean="0"/>
              <a:t>Ongoing focus</a:t>
            </a:r>
          </a:p>
          <a:p>
            <a:r>
              <a:rPr lang="en-US" sz="2400" dirty="0" smtClean="0"/>
              <a:t>Looked at each case and identified need for additional conversations/ education  </a:t>
            </a:r>
          </a:p>
          <a:p>
            <a:pPr>
              <a:buNone/>
            </a:pPr>
            <a:r>
              <a:rPr lang="en-US" sz="2400" b="1" dirty="0" smtClean="0"/>
              <a:t>Building change into the system</a:t>
            </a:r>
          </a:p>
          <a:p>
            <a:r>
              <a:rPr lang="en-US" sz="2400" dirty="0" smtClean="0"/>
              <a:t>Using the ABC form built the conversation and the practice change into our ongoing care </a:t>
            </a:r>
            <a:r>
              <a:rPr lang="en-US" sz="2400" dirty="0" smtClean="0"/>
              <a:t>processes</a:t>
            </a:r>
            <a:endParaRPr lang="en-US" sz="24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0768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Challenges and Strategies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720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2400" dirty="0" smtClean="0"/>
              <a:t>Overcoming initial staff resistance </a:t>
            </a:r>
          </a:p>
          <a:p>
            <a:pPr marL="914400" lvl="1" indent="-514350"/>
            <a:r>
              <a:rPr lang="en-US" sz="2400" dirty="0" smtClean="0"/>
              <a:t>Ongoing review of cases</a:t>
            </a:r>
          </a:p>
          <a:p>
            <a:pPr marL="914400" lvl="1" indent="-514350"/>
            <a:r>
              <a:rPr lang="en-US" sz="2400" dirty="0" smtClean="0"/>
              <a:t>Continued encouragement </a:t>
            </a:r>
            <a:r>
              <a:rPr lang="en-US" sz="2400" dirty="0" smtClean="0"/>
              <a:t>from </a:t>
            </a:r>
            <a:r>
              <a:rPr lang="en-US" sz="2400" dirty="0" smtClean="0"/>
              <a:t>leadership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Staff Turnover</a:t>
            </a:r>
          </a:p>
          <a:p>
            <a:pPr lvl="1"/>
            <a:r>
              <a:rPr lang="en-US" sz="2400" dirty="0" smtClean="0"/>
              <a:t>Share the program with them</a:t>
            </a:r>
          </a:p>
          <a:p>
            <a:pPr lvl="1"/>
            <a:r>
              <a:rPr lang="en-US" sz="2400" dirty="0" smtClean="0"/>
              <a:t>Incorporate tools and education into new staff orientation</a:t>
            </a:r>
          </a:p>
          <a:p>
            <a:pPr lvl="1"/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Community physicians with few patients in our facility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Never connected with a hospital in our </a:t>
            </a:r>
            <a:r>
              <a:rPr lang="en-US" sz="2400" dirty="0" smtClean="0"/>
              <a:t>area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6540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273</Words>
  <Application>Microsoft Office PowerPoint</Application>
  <PresentationFormat>On-screen Show (4:3)</PresentationFormat>
  <Paragraphs>63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How we are improving testing and diagnosis of UTIs at Rice Eventide </vt:lpstr>
      <vt:lpstr>Goals  </vt:lpstr>
      <vt:lpstr>How it is going    </vt:lpstr>
      <vt:lpstr>What we did  </vt:lpstr>
      <vt:lpstr>What seemed to matter?  </vt:lpstr>
      <vt:lpstr>Challenges and Strategies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Marjorie Kenney</dc:title>
  <dc:creator>Administrator</dc:creator>
  <cp:lastModifiedBy>Administrator</cp:lastModifiedBy>
  <cp:revision>27</cp:revision>
  <cp:lastPrinted>2013-06-13T18:13:02Z</cp:lastPrinted>
  <dcterms:created xsi:type="dcterms:W3CDTF">2013-05-21T21:11:05Z</dcterms:created>
  <dcterms:modified xsi:type="dcterms:W3CDTF">2013-06-13T18:13:04Z</dcterms:modified>
</cp:coreProperties>
</file>